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3" r:id="rId2"/>
    <p:sldId id="277" r:id="rId3"/>
    <p:sldId id="278" r:id="rId4"/>
    <p:sldId id="279" r:id="rId5"/>
    <p:sldId id="274" r:id="rId6"/>
    <p:sldId id="280" r:id="rId7"/>
    <p:sldId id="281" r:id="rId8"/>
    <p:sldId id="282" r:id="rId9"/>
    <p:sldId id="283" r:id="rId10"/>
    <p:sldId id="284" r:id="rId11"/>
    <p:sldId id="286" r:id="rId12"/>
    <p:sldId id="285" r:id="rId13"/>
    <p:sldId id="288" r:id="rId14"/>
    <p:sldId id="289" r:id="rId15"/>
    <p:sldId id="291" r:id="rId16"/>
    <p:sldId id="292" r:id="rId17"/>
    <p:sldId id="265" r:id="rId18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50F2"/>
    <a:srgbClr val="F4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/>
    <p:restoredTop sz="91564" autoAdjust="0"/>
  </p:normalViewPr>
  <p:slideViewPr>
    <p:cSldViewPr snapToGrid="0">
      <p:cViewPr varScale="1">
        <p:scale>
          <a:sx n="71" d="100"/>
          <a:sy n="71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610552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7225"/>
            <a:ext cx="4555784" cy="9629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899160" y="809625"/>
            <a:ext cx="8595360" cy="1445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4800" dirty="0"/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3" name="TextBox 2"/>
          <p:cNvSpPr txBox="1"/>
          <p:nvPr/>
        </p:nvSpPr>
        <p:spPr>
          <a:xfrm>
            <a:off x="1343024" y="809625"/>
            <a:ext cx="8151496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Arial" panose="020B0604020202020204" pitchFamily="34" charset="0"/>
                <a:sym typeface="Calibri"/>
              </a:rPr>
              <a:t>Авторизация для родителей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25" y="1982690"/>
            <a:ext cx="15803305" cy="75573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55920" y="2419350"/>
            <a:ext cx="2635280" cy="476250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576560" y="4672012"/>
            <a:ext cx="4480560" cy="997268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9500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610552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749163" y="78711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>
                <a:latin typeface="+mn-lt"/>
              </a:rPr>
              <a:t>Создание учётной записи ребёнка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9162" y="1798084"/>
            <a:ext cx="6032637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3. Добавление адреса  </a:t>
            </a:r>
            <a:endParaRPr lang="ru-RU" sz="40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2" y="2869657"/>
            <a:ext cx="6698309" cy="696703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8143875" y="1788559"/>
            <a:ext cx="8534400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Шаг 4. Добавление номера телефона</a:t>
            </a:r>
            <a:endParaRPr kumimoji="0" lang="ru-RU" sz="4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839" y="3217474"/>
            <a:ext cx="8522435" cy="599364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343025" y="6217920"/>
            <a:ext cx="714375" cy="198120"/>
          </a:xfrm>
          <a:prstGeom prst="roundRect">
            <a:avLst/>
          </a:prstGeom>
          <a:gradFill flip="none" rotWithShape="1">
            <a:gsLst>
              <a:gs pos="0">
                <a:srgbClr val="FFFFFF">
                  <a:shade val="30000"/>
                  <a:satMod val="115000"/>
                </a:srgbClr>
              </a:gs>
              <a:gs pos="50000">
                <a:srgbClr val="FFFFFF">
                  <a:shade val="67500"/>
                  <a:satMod val="115000"/>
                </a:srgbClr>
              </a:gs>
              <a:gs pos="100000">
                <a:srgbClr val="FFFFFF">
                  <a:shade val="100000"/>
                  <a:satMod val="115000"/>
                </a:srgbClr>
              </a:gs>
            </a:gsLst>
            <a:lin ang="18900000" scaled="1"/>
            <a:tileRect/>
          </a:gra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29610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610552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749163" y="78711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>
                <a:latin typeface="+mn-lt"/>
              </a:rPr>
              <a:t>Создание учётной записи ребёнка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9163" y="1730339"/>
            <a:ext cx="8867278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5. </a:t>
            </a:r>
            <a:r>
              <a:rPr lang="ru-RU" sz="4000"/>
              <a:t>Добавление электронной почты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2" y="2879674"/>
            <a:ext cx="7055471" cy="57004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83" y="1828658"/>
            <a:ext cx="6868750" cy="29357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234" y="4922520"/>
            <a:ext cx="6137565" cy="5194139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V="1">
            <a:off x="8264234" y="2581276"/>
            <a:ext cx="2089939" cy="1571624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4746010" y="5278613"/>
            <a:ext cx="1932265" cy="1975627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824973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3818696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749163" y="78711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>
                <a:latin typeface="+mn-lt"/>
              </a:rPr>
              <a:t>Создание учётной записи ребёнка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9163" y="1944149"/>
            <a:ext cx="4523877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6. Ввод пароля</a:t>
            </a:r>
            <a:endParaRPr lang="ru-RU" sz="400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481" y="2419350"/>
            <a:ext cx="8929752" cy="695518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749163" y="3818696"/>
            <a:ext cx="6831330" cy="3915963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3200"/>
              <a:t>Требования к паролю:</a:t>
            </a:r>
          </a:p>
          <a:p>
            <a:r>
              <a:rPr lang="ru-RU" sz="3200"/>
              <a:t>•	8 и более символов</a:t>
            </a:r>
          </a:p>
          <a:p>
            <a:r>
              <a:rPr lang="ru-RU" sz="3200"/>
              <a:t>•	большие латинские буквы</a:t>
            </a:r>
          </a:p>
          <a:p>
            <a:r>
              <a:rPr lang="ru-RU" sz="3200"/>
              <a:t>•	маленькие латинские буквы</a:t>
            </a:r>
          </a:p>
          <a:p>
            <a:r>
              <a:rPr lang="ru-RU" sz="3200"/>
              <a:t>•	цифры</a:t>
            </a:r>
          </a:p>
          <a:p>
            <a:r>
              <a:rPr lang="ru-RU" sz="3200"/>
              <a:t>•	символы </a:t>
            </a:r>
          </a:p>
          <a:p>
            <a:r>
              <a:rPr lang="ru-RU" sz="3200" smtClean="0"/>
              <a:t>(!\"$%&amp;'()+,-:;&lt;=&gt;?@[]^_{|}~)</a:t>
            </a:r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val="28192959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1720864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1203961" y="787114"/>
            <a:ext cx="7117080" cy="115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 smtClean="0">
                <a:latin typeface="+mn-lt"/>
              </a:rPr>
              <a:t>Восстановление пароля</a:t>
            </a:r>
          </a:p>
          <a:p>
            <a:r>
              <a:rPr lang="ru-RU" sz="4400" smtClean="0">
                <a:latin typeface="+mn-lt"/>
              </a:rPr>
              <a:t>от учётной записи ребёнка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256" y="2809875"/>
            <a:ext cx="10208388" cy="6184929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097280" y="4219964"/>
            <a:ext cx="5821680" cy="350734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742950" indent="-742950">
              <a:buAutoNum type="arabicPeriod"/>
            </a:pPr>
            <a:r>
              <a:rPr lang="ru-RU" sz="4000" smtClean="0"/>
              <a:t>Выбрать </a:t>
            </a:r>
            <a:r>
              <a:rPr lang="ru-RU" sz="4000"/>
              <a:t>ребёнка </a:t>
            </a:r>
            <a:r>
              <a:rPr lang="ru-RU" sz="4000" smtClean="0"/>
              <a:t>в блоке </a:t>
            </a:r>
            <a:r>
              <a:rPr lang="ru-RU" sz="4000"/>
              <a:t>«Дети</a:t>
            </a:r>
            <a:r>
              <a:rPr lang="ru-RU" sz="4000" smtClean="0"/>
              <a:t>»</a:t>
            </a:r>
          </a:p>
          <a:p>
            <a:pPr marL="742950" indent="-742950">
              <a:buAutoNum type="arabicPeriod"/>
            </a:pPr>
            <a:endParaRPr lang="ru-RU" sz="4000"/>
          </a:p>
          <a:p>
            <a:pPr marL="742950" indent="-742950">
              <a:buAutoNum type="arabicPeriod"/>
            </a:pPr>
            <a:r>
              <a:rPr lang="ru-RU" sz="4000" smtClean="0"/>
              <a:t>Перейти в настройки профиля</a:t>
            </a:r>
          </a:p>
        </p:txBody>
      </p:sp>
      <p:sp>
        <p:nvSpPr>
          <p:cNvPr id="10" name="Овал 9"/>
          <p:cNvSpPr/>
          <p:nvPr/>
        </p:nvSpPr>
        <p:spPr>
          <a:xfrm>
            <a:off x="9601200" y="2989026"/>
            <a:ext cx="723900" cy="180894"/>
          </a:xfrm>
          <a:prstGeom prst="ellipse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1432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610552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51960"/>
            <a:ext cx="3127115" cy="6035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1203961" y="787114"/>
            <a:ext cx="7117080" cy="115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 smtClean="0">
                <a:latin typeface="+mn-lt"/>
              </a:rPr>
              <a:t>Восстановление пароля</a:t>
            </a:r>
          </a:p>
          <a:p>
            <a:r>
              <a:rPr lang="ru-RU" sz="4400" smtClean="0">
                <a:latin typeface="+mn-lt"/>
              </a:rPr>
              <a:t>от учётной записи ребёнка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63" y="3570436"/>
            <a:ext cx="8050396" cy="31042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421" y="3551246"/>
            <a:ext cx="7835393" cy="560385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115502" y="2411523"/>
            <a:ext cx="4221480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3. Сменить пароль</a:t>
            </a:r>
            <a:endParaRPr kumimoji="0" lang="ru-RU" sz="4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393421" y="2419350"/>
            <a:ext cx="3080385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4. Сохранить</a:t>
            </a:r>
            <a:endParaRPr kumimoji="0" lang="ru-RU" sz="4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47161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258127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899160" y="809625"/>
            <a:ext cx="8595360" cy="1445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899160" y="645795"/>
            <a:ext cx="821436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Авторизация для учащихся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/>
          <a:stretch/>
        </p:blipFill>
        <p:spPr>
          <a:xfrm>
            <a:off x="899160" y="4550981"/>
            <a:ext cx="9491283" cy="52432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132" y="2419350"/>
            <a:ext cx="5280536" cy="743585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863923" y="1689069"/>
            <a:ext cx="8249597" cy="2485785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2800"/>
              <a:t>Для входа под ролью «Ученик</a:t>
            </a:r>
            <a:r>
              <a:rPr lang="ru-RU" sz="2800" smtClean="0"/>
              <a:t>» необходимо:</a:t>
            </a:r>
            <a:endParaRPr lang="ru-RU" sz="2800"/>
          </a:p>
          <a:p>
            <a:endParaRPr lang="ru-RU" sz="2800"/>
          </a:p>
          <a:p>
            <a:r>
              <a:rPr lang="ru-RU" sz="2800"/>
              <a:t>1. </a:t>
            </a:r>
            <a:r>
              <a:rPr lang="ru-RU" sz="2800" smtClean="0"/>
              <a:t>Перейти по </a:t>
            </a:r>
            <a:r>
              <a:rPr lang="ru-RU" sz="2800"/>
              <a:t>ссылке </a:t>
            </a:r>
            <a:r>
              <a:rPr lang="ru-RU" sz="2800" b="1"/>
              <a:t>https://ms-edu.tatar.ru </a:t>
            </a:r>
          </a:p>
          <a:p>
            <a:r>
              <a:rPr lang="ru-RU" sz="2800"/>
              <a:t>2. </a:t>
            </a:r>
            <a:r>
              <a:rPr lang="ru-RU" sz="2800" smtClean="0"/>
              <a:t>Нажать </a:t>
            </a:r>
            <a:r>
              <a:rPr lang="ru-RU" sz="2800"/>
              <a:t>на кнопку «Госуслуги</a:t>
            </a:r>
            <a:r>
              <a:rPr lang="ru-RU" sz="2800" smtClean="0"/>
              <a:t>»</a:t>
            </a:r>
          </a:p>
          <a:p>
            <a:r>
              <a:rPr lang="ru-RU" sz="2800" smtClean="0"/>
              <a:t>3. Ввести учетные данные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20924138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258127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899160" y="809625"/>
            <a:ext cx="8595360" cy="1445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899160" y="645795"/>
            <a:ext cx="821436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Авторизация для учащихся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"/>
          <a:stretch/>
        </p:blipFill>
        <p:spPr>
          <a:xfrm>
            <a:off x="2518916" y="2211512"/>
            <a:ext cx="12801704" cy="778592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840105" y="1497138"/>
            <a:ext cx="11275695" cy="578880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2800" smtClean="0"/>
              <a:t>При успешной авторизации у </a:t>
            </a:r>
            <a:r>
              <a:rPr lang="ru-RU" sz="2800"/>
              <a:t>учащегося откроется электронный дневник</a:t>
            </a:r>
            <a:endParaRPr kumimoji="0" lang="ru-RU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68298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8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775" y="1257300"/>
            <a:ext cx="2590800" cy="49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952500"/>
            <a:ext cx="11049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1225" y="952500"/>
            <a:ext cx="2638425" cy="1114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750" y="1047750"/>
            <a:ext cx="2085976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7600" y="952500"/>
            <a:ext cx="2105025" cy="1114425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Text 0"/>
          <p:cNvSpPr txBox="1"/>
          <p:nvPr/>
        </p:nvSpPr>
        <p:spPr>
          <a:xfrm>
            <a:off x="1045407" y="3295494"/>
            <a:ext cx="14019707" cy="369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>
              <a:lnSpc>
                <a:spcPts val="7200"/>
              </a:lnSpc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7200" dirty="0"/>
              <a:t>ГИС «ЭО РТ» </a:t>
            </a:r>
            <a:br>
              <a:rPr lang="ru-RU" sz="7200" dirty="0"/>
            </a:br>
            <a:r>
              <a:rPr lang="ru-RU" sz="7200" dirty="0"/>
              <a:t>(Моя школа)</a:t>
            </a:r>
          </a:p>
          <a:p>
            <a:pPr>
              <a:lnSpc>
                <a:spcPts val="7200"/>
              </a:lnSpc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ru-RU" sz="5400" dirty="0"/>
          </a:p>
          <a:p>
            <a:pPr>
              <a:lnSpc>
                <a:spcPts val="7200"/>
              </a:lnSpc>
              <a:defRPr sz="6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8000" dirty="0"/>
              <a:t>ms-edu.tatar.ru</a:t>
            </a:r>
            <a:endParaRPr sz="8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808" y="171640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899160" y="809625"/>
            <a:ext cx="8595360" cy="1445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4800" dirty="0"/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3" name="TextBox 2"/>
          <p:cNvSpPr txBox="1"/>
          <p:nvPr/>
        </p:nvSpPr>
        <p:spPr>
          <a:xfrm>
            <a:off x="1343024" y="809625"/>
            <a:ext cx="777049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Авторизация для родителей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9310" y="1804450"/>
            <a:ext cx="5886450" cy="7710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/>
          <a:srcRect l="8223" r="-564"/>
          <a:stretch/>
        </p:blipFill>
        <p:spPr>
          <a:xfrm>
            <a:off x="9281160" y="1804450"/>
            <a:ext cx="5482248" cy="77096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27960" y="5897880"/>
            <a:ext cx="4511040" cy="990600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16840" y="8778240"/>
            <a:ext cx="1508760" cy="502920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36147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459676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7403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899160" y="809625"/>
            <a:ext cx="8595360" cy="1445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4800" dirty="0"/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3" name="TextBox 2"/>
          <p:cNvSpPr txBox="1"/>
          <p:nvPr/>
        </p:nvSpPr>
        <p:spPr>
          <a:xfrm>
            <a:off x="1343025" y="645795"/>
            <a:ext cx="840866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Авторизация для родителей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0" y="1804450"/>
            <a:ext cx="13106400" cy="80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024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258127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899160" y="809625"/>
            <a:ext cx="8595360" cy="1445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sz="4800" dirty="0"/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3" name="TextBox 2"/>
          <p:cNvSpPr txBox="1"/>
          <p:nvPr/>
        </p:nvSpPr>
        <p:spPr>
          <a:xfrm>
            <a:off x="899160" y="809625"/>
            <a:ext cx="821436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Авторизация для учащихся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90800" y="3259993"/>
            <a:ext cx="12801600" cy="5005623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3600" smtClean="0"/>
              <a:t>Доступны следующие способы авторизации:</a:t>
            </a:r>
          </a:p>
          <a:p>
            <a:endParaRPr lang="ru-RU" sz="3600"/>
          </a:p>
          <a:p>
            <a:r>
              <a:rPr lang="ru-RU" sz="3600" smtClean="0"/>
              <a:t>•</a:t>
            </a:r>
            <a:r>
              <a:rPr lang="ru-RU" sz="3600"/>
              <a:t>	вход через Госуслуги (если имеется отдельная учётная запись для ребёнка</a:t>
            </a:r>
            <a:r>
              <a:rPr lang="ru-RU" sz="3600" smtClean="0"/>
              <a:t>)</a:t>
            </a:r>
          </a:p>
          <a:p>
            <a:endParaRPr lang="ru-RU" sz="3600"/>
          </a:p>
          <a:p>
            <a:r>
              <a:rPr lang="ru-RU" sz="3600"/>
              <a:t>•	вход по логину и паролю (если по техническим причинам невозможно создать учетную запись, логин и пароль выданы в школе</a:t>
            </a:r>
            <a:r>
              <a:rPr lang="ru-RU" sz="3600" smtClean="0"/>
              <a:t>)</a:t>
            </a:r>
            <a:endParaRPr lang="ru-RU" sz="3600"/>
          </a:p>
        </p:txBody>
      </p:sp>
    </p:spTree>
    <p:extLst>
      <p:ext uri="{BB962C8B-B14F-4D97-AF65-F5344CB8AC3E}">
        <p14:creationId xmlns:p14="http://schemas.microsoft.com/office/powerpoint/2010/main" val="28085641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258127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472440" y="80962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 smtClean="0">
                <a:latin typeface="+mn-lt"/>
              </a:rPr>
              <a:t>Проверка и добавление информации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86273" y="1874521"/>
            <a:ext cx="4551043" cy="1089658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Шаг 1. Авторизация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3" y="3220401"/>
            <a:ext cx="4551043" cy="640839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998968" y="1870063"/>
            <a:ext cx="8513445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2. </a:t>
            </a:r>
            <a:r>
              <a:rPr lang="ru-RU" sz="4000"/>
              <a:t>Документы → Семья и дети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584" y="2964179"/>
            <a:ext cx="10421189" cy="6506632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5318760" y="5776678"/>
            <a:ext cx="1493520" cy="986072"/>
          </a:xfrm>
          <a:prstGeom prst="rightArrow">
            <a:avLst/>
          </a:prstGeom>
          <a:solidFill>
            <a:srgbClr val="0070C0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5654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4262437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472440" y="80962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 smtClean="0">
                <a:latin typeface="+mn-lt"/>
              </a:rPr>
              <a:t>Проверка и добавление информации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72440" y="1860371"/>
            <a:ext cx="2988447" cy="1089658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Шаг 3. Дети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365230" y="1860371"/>
            <a:ext cx="6284595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4. Добавление ребенка </a:t>
            </a:r>
            <a:endParaRPr lang="ru-RU" sz="40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" y="3289844"/>
            <a:ext cx="9175887" cy="57687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38350" y="3390900"/>
            <a:ext cx="476250" cy="179536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275" y="3105329"/>
            <a:ext cx="5764530" cy="64956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9632" y="5409775"/>
            <a:ext cx="1400978" cy="9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610552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350"/>
            <a:ext cx="4076700" cy="7867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472440" y="80962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 smtClean="0">
                <a:latin typeface="+mn-lt"/>
              </a:rPr>
              <a:t>Проверка и добавление информации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8221" y="1890275"/>
            <a:ext cx="7665721" cy="1089658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Шаг 5. Свидетельство о рождении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25100" y="1865133"/>
            <a:ext cx="6284595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6. Выбор ребенка </a:t>
            </a:r>
            <a:endParaRPr lang="ru-RU" sz="400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39387" y="5576539"/>
            <a:ext cx="1153328" cy="7766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21" y="3453750"/>
            <a:ext cx="8773757" cy="54567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100" y="2979933"/>
            <a:ext cx="7551420" cy="63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811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4013835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13834"/>
            <a:ext cx="4076700" cy="6273165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749163" y="78711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>
                <a:latin typeface="+mn-lt"/>
              </a:rPr>
              <a:t>Создание учётной записи ребёнка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9163" y="1483944"/>
            <a:ext cx="7678557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1. </a:t>
            </a:r>
            <a:r>
              <a:rPr lang="ru-RU" sz="4000"/>
              <a:t>Документы → Семья и дети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276" y="2419350"/>
            <a:ext cx="12234674" cy="7640871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303520" y="2581275"/>
            <a:ext cx="670560" cy="207645"/>
          </a:xfrm>
          <a:prstGeom prst="round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67188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150" y="1842849"/>
            <a:ext cx="2228850" cy="418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03821"/>
            <a:ext cx="3696534" cy="5927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5100" y="866775"/>
            <a:ext cx="2038350" cy="447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0625" y="657225"/>
            <a:ext cx="866775" cy="86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4575" y="657225"/>
            <a:ext cx="1647825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0050" y="657225"/>
            <a:ext cx="207645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Text 0"/>
          <p:cNvSpPr txBox="1"/>
          <p:nvPr/>
        </p:nvSpPr>
        <p:spPr>
          <a:xfrm>
            <a:off x="749163" y="787114"/>
            <a:ext cx="9605010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4500"/>
              </a:lnSpc>
              <a:defRPr sz="37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4400">
                <a:latin typeface="+mn-lt"/>
              </a:rPr>
              <a:t>Создание учётной записи ребёнка</a:t>
            </a:r>
            <a:endParaRPr sz="4400" dirty="0">
              <a:latin typeface="+mn-lt"/>
            </a:endParaRPr>
          </a:p>
        </p:txBody>
      </p:sp>
      <p:sp>
        <p:nvSpPr>
          <p:cNvPr id="107" name="Text 1"/>
          <p:cNvSpPr txBox="1"/>
          <p:nvPr/>
        </p:nvSpPr>
        <p:spPr>
          <a:xfrm>
            <a:off x="1343025" y="3390900"/>
            <a:ext cx="4248150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800"/>
              </a:lnSpc>
              <a:defRPr sz="2400" b="1">
                <a:solidFill>
                  <a:srgbClr val="2B3858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9163" y="1720724"/>
            <a:ext cx="7282317" cy="783191"/>
          </a:xfrm>
          <a:prstGeom prst="round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smtClean="0"/>
              <a:t>Шаг 2. Создание учетной записи </a:t>
            </a:r>
            <a:endParaRPr lang="ru-RU" sz="40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0" y="2737052"/>
            <a:ext cx="13957437" cy="657454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465320" y="2891575"/>
            <a:ext cx="777240" cy="305015"/>
          </a:xfrm>
          <a:prstGeom prst="round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56305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3954</TotalTime>
  <Words>202</Words>
  <Application>Microsoft Office PowerPoint</Application>
  <PresentationFormat>Произвольный</PresentationFormat>
  <Paragraphs>56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Степанова А.</dc:creator>
  <cp:lastModifiedBy>User</cp:lastModifiedBy>
  <cp:revision>85</cp:revision>
  <dcterms:modified xsi:type="dcterms:W3CDTF">2024-11-13T10:53:41Z</dcterms:modified>
</cp:coreProperties>
</file>